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61" r:id="rId5"/>
    <p:sldId id="262" r:id="rId6"/>
    <p:sldId id="263" r:id="rId7"/>
    <p:sldId id="260" r:id="rId8"/>
    <p:sldId id="28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8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h4TjvVE28TQeNuJW1kExCAwAQC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44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6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6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701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2" name="Google Shape;3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7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7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7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>
  <p:cSld name="標題及內容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6"/>
          <p:cNvSpPr txBox="1">
            <a:spLocks noGrp="1"/>
          </p:cNvSpPr>
          <p:nvPr>
            <p:ph type="body" idx="1"/>
          </p:nvPr>
        </p:nvSpPr>
        <p:spPr>
          <a:xfrm>
            <a:off x="0" y="363557"/>
            <a:ext cx="9144000" cy="426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AutoNum type="arabicParenR"/>
              <a:defRPr sz="1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175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1400"/>
              <a:buChar char="○"/>
              <a:defRPr sz="105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5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36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5" name="Google Shape;95;p8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2"/>
          <p:cNvSpPr txBox="1">
            <a:spLocks noGrp="1"/>
          </p:cNvSpPr>
          <p:nvPr>
            <p:ph type="title"/>
          </p:nvPr>
        </p:nvSpPr>
        <p:spPr>
          <a:xfrm>
            <a:off x="51307" y="61976"/>
            <a:ext cx="9041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62"/>
          <p:cNvSpPr txBox="1">
            <a:spLocks noGrp="1"/>
          </p:cNvSpPr>
          <p:nvPr>
            <p:ph type="body" idx="1"/>
          </p:nvPr>
        </p:nvSpPr>
        <p:spPr>
          <a:xfrm>
            <a:off x="295147" y="1060390"/>
            <a:ext cx="8338800" cy="3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6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62"/>
          <p:cNvSpPr txBox="1">
            <a:spLocks noGrp="1"/>
          </p:cNvSpPr>
          <p:nvPr>
            <p:ph type="sldNum" idx="12"/>
          </p:nvPr>
        </p:nvSpPr>
        <p:spPr>
          <a:xfrm>
            <a:off x="8753856" y="4780070"/>
            <a:ext cx="314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0795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795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95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95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795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95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795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795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795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795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1" name="Google Shape;121;p8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" name="Google Shape;129;p8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8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0" name="Google Shape;14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4" name="Google Shape;144;p8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8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2" name="Google Shape;152;p9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anghongzhuo/PointNetGPD" TargetMode="External"/><Relationship Id="rId3" Type="http://schemas.openxmlformats.org/officeDocument/2006/relationships/hyperlink" Target="http://kociemba.org/cube.htm" TargetMode="External"/><Relationship Id="rId7" Type="http://schemas.openxmlformats.org/officeDocument/2006/relationships/hyperlink" Target="https://arxiv.org/pdf/1809.0626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harlesq34/pointnet" TargetMode="External"/><Relationship Id="rId5" Type="http://schemas.openxmlformats.org/officeDocument/2006/relationships/hyperlink" Target="https://arxiv.org/pdf/1612.00593" TargetMode="External"/><Relationship Id="rId4" Type="http://schemas.openxmlformats.org/officeDocument/2006/relationships/hyperlink" Target="https://github.com/hkociemba/RubiksCube-TwophaseSolv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102897" y="321318"/>
            <a:ext cx="9041103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30225" marR="515619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990"/>
              <a:buNone/>
            </a:pPr>
            <a:endParaRPr sz="2800" b="1" dirty="0">
              <a:latin typeface="SimSun"/>
              <a:ea typeface="SimSun"/>
              <a:cs typeface="SimSun"/>
              <a:sym typeface="SimSun"/>
            </a:endParaRPr>
          </a:p>
          <a:p>
            <a:pPr marL="530225" marR="515619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990"/>
              <a:buNone/>
            </a:pPr>
            <a:endParaRPr sz="2800" b="1" dirty="0">
              <a:latin typeface="SimSun"/>
              <a:ea typeface="SimSun"/>
              <a:cs typeface="SimSun"/>
              <a:sym typeface="SimSun"/>
            </a:endParaRPr>
          </a:p>
          <a:p>
            <a:pPr marL="530225" marR="517525" lvl="0" indent="0" algn="ctr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990"/>
              <a:buNone/>
            </a:pPr>
            <a:r>
              <a:rPr lang="en-US" sz="2620" b="1" dirty="0">
                <a:latin typeface="SimSun"/>
                <a:ea typeface="SimSun"/>
                <a:cs typeface="SimSun"/>
                <a:sym typeface="SimSun"/>
              </a:rPr>
              <a:t>A Rubik's Cube Solution Using Deep Learning and Robotic Arm Coordination</a:t>
            </a:r>
            <a:endParaRPr lang="en-US" sz="4240" b="1" dirty="0"/>
          </a:p>
        </p:txBody>
      </p:sp>
      <p:sp>
        <p:nvSpPr>
          <p:cNvPr id="161" name="Google Shape;161;p1"/>
          <p:cNvSpPr txBox="1">
            <a:spLocks noGrp="1"/>
          </p:cNvSpPr>
          <p:nvPr>
            <p:ph type="subTitle" idx="1"/>
          </p:nvPr>
        </p:nvSpPr>
        <p:spPr>
          <a:xfrm>
            <a:off x="4459312" y="2989506"/>
            <a:ext cx="498644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sz="1800" dirty="0">
                <a:solidFill>
                  <a:schemeClr val="dk1"/>
                </a:solidFill>
              </a:rPr>
              <a:t>Group 5-11</a:t>
            </a:r>
            <a:endParaRPr lang="zh-TW" altLang="en-US"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sz="1800" dirty="0">
                <a:solidFill>
                  <a:schemeClr val="dk1"/>
                </a:solidFill>
              </a:rPr>
              <a:t>Advisor: JENN-JIER JAMES LIEN</a:t>
            </a:r>
            <a:endParaRPr lang="zh-TW" altLang="en-US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Members: HSING-YU LIN, YEN-SHUN LEE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 txBox="1">
            <a:spLocks noGrp="1"/>
          </p:cNvSpPr>
          <p:nvPr>
            <p:ph type="sldNum" idx="12"/>
          </p:nvPr>
        </p:nvSpPr>
        <p:spPr>
          <a:xfrm>
            <a:off x="8153383" y="4854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650" y="1927501"/>
            <a:ext cx="8136677" cy="23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/>
          <p:nvPr/>
        </p:nvSpPr>
        <p:spPr>
          <a:xfrm>
            <a:off x="969275" y="1330150"/>
            <a:ext cx="4655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convolutional+batch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normalization+activation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function(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relu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46" name="Google Shape;446;p10"/>
          <p:cNvSpPr txBox="1"/>
          <p:nvPr/>
        </p:nvSpPr>
        <p:spPr>
          <a:xfrm>
            <a:off x="6969950" y="1188600"/>
            <a:ext cx="2032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fully connected+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batch normalization+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activation function(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relu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47" name="Google Shape;447;p10"/>
          <p:cNvCxnSpPr>
            <a:endCxn id="445" idx="2"/>
          </p:cNvCxnSpPr>
          <p:nvPr/>
        </p:nvCxnSpPr>
        <p:spPr>
          <a:xfrm flipV="1">
            <a:off x="2300975" y="1730229"/>
            <a:ext cx="996000" cy="14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10"/>
          <p:cNvCxnSpPr>
            <a:stCxn id="445" idx="2"/>
            <a:endCxn id="444" idx="0"/>
          </p:cNvCxnSpPr>
          <p:nvPr/>
        </p:nvCxnSpPr>
        <p:spPr>
          <a:xfrm>
            <a:off x="3296975" y="1730229"/>
            <a:ext cx="1063014" cy="1972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9" name="Google Shape;449;p10"/>
          <p:cNvSpPr txBox="1"/>
          <p:nvPr/>
        </p:nvSpPr>
        <p:spPr>
          <a:xfrm>
            <a:off x="0" y="0"/>
            <a:ext cx="906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3.3.1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Pointnet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(Classification)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-Concept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"/>
          <p:cNvSpPr txBox="1">
            <a:spLocks noGrp="1"/>
          </p:cNvSpPr>
          <p:nvPr>
            <p:ph type="body" idx="1"/>
          </p:nvPr>
        </p:nvSpPr>
        <p:spPr>
          <a:xfrm>
            <a:off x="139250" y="859250"/>
            <a:ext cx="9123622" cy="30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 : Taking raw sensor input from a common RGB-D camera, convert the depth map into a point cloud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 :  several grasp candidates will be sampled with essential geometry information as constraints.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 : For each candidate, the point cloud within the gripper will be cropped and transformed into local gripper coordinate and finally fed into our grasp quality evaluation network. 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step4 :The grasp with the highest probability will be executed.</a:t>
            </a:r>
            <a:endParaRPr sz="16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5" name="Google Shape;4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56" name="Google Shape;4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660" y="2571750"/>
            <a:ext cx="6966420" cy="2154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1"/>
          <p:cNvSpPr txBox="1"/>
          <p:nvPr/>
        </p:nvSpPr>
        <p:spPr>
          <a:xfrm>
            <a:off x="0" y="0"/>
            <a:ext cx="7846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3.3.2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PointnetGPD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-Concept</a:t>
            </a:r>
            <a:endParaRPr sz="3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"/>
          <p:cNvSpPr txBox="1">
            <a:spLocks noGrp="1"/>
          </p:cNvSpPr>
          <p:nvPr>
            <p:ph type="title"/>
          </p:nvPr>
        </p:nvSpPr>
        <p:spPr>
          <a:xfrm>
            <a:off x="78739" y="92167"/>
            <a:ext cx="5965723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3.3.3 </a:t>
            </a:r>
            <a:r>
              <a:rPr lang="en-US" dirty="0" err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PointnetGPD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-Implementation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3" name="Google Shape;463;p12"/>
          <p:cNvSpPr txBox="1"/>
          <p:nvPr/>
        </p:nvSpPr>
        <p:spPr>
          <a:xfrm>
            <a:off x="1778254" y="1033017"/>
            <a:ext cx="18384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CAD model +antipodal sampling</a:t>
            </a:r>
            <a:endParaRPr sz="1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4" name="Google Shape;464;p12"/>
          <p:cNvSpPr txBox="1"/>
          <p:nvPr/>
        </p:nvSpPr>
        <p:spPr>
          <a:xfrm>
            <a:off x="1778254" y="1629282"/>
            <a:ext cx="39936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candidate grasp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pose+scene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point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cloud+gripper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geometry information</a:t>
            </a:r>
            <a:endParaRPr sz="1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5" name="Google Shape;465;p12"/>
          <p:cNvSpPr txBox="1"/>
          <p:nvPr/>
        </p:nvSpPr>
        <p:spPr>
          <a:xfrm>
            <a:off x="5732575" y="1244600"/>
            <a:ext cx="33951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CAD+gripper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geometry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information+candidate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grasp pose</a:t>
            </a:r>
            <a:endParaRPr sz="1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7750556" y="2246502"/>
            <a:ext cx="819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508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force-closure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831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+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GWS analysis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7" name="Google Shape;467;p12"/>
          <p:cNvSpPr txBox="1"/>
          <p:nvPr/>
        </p:nvSpPr>
        <p:spPr>
          <a:xfrm>
            <a:off x="231152" y="2847200"/>
            <a:ext cx="20700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scene point cloud +pointnet gpg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2807335" y="3325748"/>
            <a:ext cx="24351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points within the closing area of the gripper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78751" y="4011875"/>
            <a:ext cx="43665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candidate grasp pose+scene point cloud+gripper geometry information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78739" y="4514799"/>
            <a:ext cx="24351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points within the closing area of the gripper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5308472" y="4022547"/>
            <a:ext cx="2712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train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2" name="Google Shape;472;p12"/>
          <p:cNvSpPr txBox="1"/>
          <p:nvPr/>
        </p:nvSpPr>
        <p:spPr>
          <a:xfrm>
            <a:off x="4986909" y="4533087"/>
            <a:ext cx="5118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PointNet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8139176" y="4533087"/>
            <a:ext cx="9054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good/bad grasp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4" name="Google Shape;474;p12"/>
          <p:cNvSpPr txBox="1"/>
          <p:nvPr/>
        </p:nvSpPr>
        <p:spPr>
          <a:xfrm>
            <a:off x="7247381" y="3325748"/>
            <a:ext cx="336000" cy="1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score</a:t>
            </a:r>
            <a:endParaRPr sz="1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2470150" y="1244600"/>
            <a:ext cx="76200" cy="360044"/>
          </a:xfrm>
          <a:custGeom>
            <a:avLst/>
            <a:gdLst/>
            <a:ahLst/>
            <a:cxnLst/>
            <a:rect l="l" t="t" r="r" b="b"/>
            <a:pathLst>
              <a:path w="76200" h="360044" extrusionOk="0">
                <a:moveTo>
                  <a:pt x="31750" y="283845"/>
                </a:moveTo>
                <a:lnTo>
                  <a:pt x="0" y="283845"/>
                </a:lnTo>
                <a:lnTo>
                  <a:pt x="38100" y="360045"/>
                </a:lnTo>
                <a:lnTo>
                  <a:pt x="69850" y="296545"/>
                </a:lnTo>
                <a:lnTo>
                  <a:pt x="31750" y="296545"/>
                </a:lnTo>
                <a:lnTo>
                  <a:pt x="31750" y="283845"/>
                </a:lnTo>
                <a:close/>
              </a:path>
              <a:path w="76200" h="360044" extrusionOk="0">
                <a:moveTo>
                  <a:pt x="44450" y="0"/>
                </a:moveTo>
                <a:lnTo>
                  <a:pt x="31750" y="0"/>
                </a:lnTo>
                <a:lnTo>
                  <a:pt x="31750" y="296545"/>
                </a:lnTo>
                <a:lnTo>
                  <a:pt x="44450" y="296545"/>
                </a:lnTo>
                <a:lnTo>
                  <a:pt x="44450" y="0"/>
                </a:lnTo>
                <a:close/>
              </a:path>
              <a:path w="76200" h="360044" extrusionOk="0">
                <a:moveTo>
                  <a:pt x="76200" y="283845"/>
                </a:moveTo>
                <a:lnTo>
                  <a:pt x="44450" y="283845"/>
                </a:lnTo>
                <a:lnTo>
                  <a:pt x="44450" y="296545"/>
                </a:lnTo>
                <a:lnTo>
                  <a:pt x="69850" y="296545"/>
                </a:lnTo>
                <a:lnTo>
                  <a:pt x="76200" y="2838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7377275" y="1523050"/>
            <a:ext cx="76200" cy="1684090"/>
          </a:xfrm>
          <a:custGeom>
            <a:avLst/>
            <a:gdLst/>
            <a:ahLst/>
            <a:cxnLst/>
            <a:rect l="l" t="t" r="r" b="b"/>
            <a:pathLst>
              <a:path w="76200" h="1490345" extrusionOk="0">
                <a:moveTo>
                  <a:pt x="31750" y="1414145"/>
                </a:moveTo>
                <a:lnTo>
                  <a:pt x="0" y="1414145"/>
                </a:lnTo>
                <a:lnTo>
                  <a:pt x="38100" y="1490345"/>
                </a:lnTo>
                <a:lnTo>
                  <a:pt x="69850" y="1426845"/>
                </a:lnTo>
                <a:lnTo>
                  <a:pt x="31750" y="1426845"/>
                </a:lnTo>
                <a:lnTo>
                  <a:pt x="31750" y="1414145"/>
                </a:lnTo>
                <a:close/>
              </a:path>
              <a:path w="76200" h="1490345" extrusionOk="0">
                <a:moveTo>
                  <a:pt x="44450" y="0"/>
                </a:moveTo>
                <a:lnTo>
                  <a:pt x="31750" y="0"/>
                </a:lnTo>
                <a:lnTo>
                  <a:pt x="31750" y="1426845"/>
                </a:lnTo>
                <a:lnTo>
                  <a:pt x="44450" y="1426845"/>
                </a:lnTo>
                <a:lnTo>
                  <a:pt x="44450" y="0"/>
                </a:lnTo>
                <a:close/>
              </a:path>
              <a:path w="76200" h="1490345" extrusionOk="0">
                <a:moveTo>
                  <a:pt x="76200" y="1414145"/>
                </a:moveTo>
                <a:lnTo>
                  <a:pt x="44450" y="1414145"/>
                </a:lnTo>
                <a:lnTo>
                  <a:pt x="44450" y="1426845"/>
                </a:lnTo>
                <a:lnTo>
                  <a:pt x="69850" y="1426845"/>
                </a:lnTo>
                <a:lnTo>
                  <a:pt x="76200" y="14141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3759200" y="1830704"/>
            <a:ext cx="76200" cy="1490345"/>
          </a:xfrm>
          <a:custGeom>
            <a:avLst/>
            <a:gdLst/>
            <a:ahLst/>
            <a:cxnLst/>
            <a:rect l="l" t="t" r="r" b="b"/>
            <a:pathLst>
              <a:path w="76200" h="1490345" extrusionOk="0">
                <a:moveTo>
                  <a:pt x="31750" y="1414145"/>
                </a:moveTo>
                <a:lnTo>
                  <a:pt x="0" y="1414145"/>
                </a:lnTo>
                <a:lnTo>
                  <a:pt x="38100" y="1490345"/>
                </a:lnTo>
                <a:lnTo>
                  <a:pt x="69850" y="1426845"/>
                </a:lnTo>
                <a:lnTo>
                  <a:pt x="31750" y="1426845"/>
                </a:lnTo>
                <a:lnTo>
                  <a:pt x="31750" y="1414145"/>
                </a:lnTo>
                <a:close/>
              </a:path>
              <a:path w="76200" h="1490345" extrusionOk="0">
                <a:moveTo>
                  <a:pt x="44450" y="0"/>
                </a:moveTo>
                <a:lnTo>
                  <a:pt x="31750" y="0"/>
                </a:lnTo>
                <a:lnTo>
                  <a:pt x="31750" y="1426845"/>
                </a:lnTo>
                <a:lnTo>
                  <a:pt x="44450" y="1426845"/>
                </a:lnTo>
                <a:lnTo>
                  <a:pt x="44450" y="0"/>
                </a:lnTo>
                <a:close/>
              </a:path>
              <a:path w="76200" h="1490345" extrusionOk="0">
                <a:moveTo>
                  <a:pt x="76200" y="1414145"/>
                </a:moveTo>
                <a:lnTo>
                  <a:pt x="44450" y="1414145"/>
                </a:lnTo>
                <a:lnTo>
                  <a:pt x="44450" y="1426845"/>
                </a:lnTo>
                <a:lnTo>
                  <a:pt x="69850" y="1426845"/>
                </a:lnTo>
                <a:lnTo>
                  <a:pt x="76200" y="14141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2857500" y="3575050"/>
            <a:ext cx="4800600" cy="0"/>
          </a:xfrm>
          <a:custGeom>
            <a:avLst/>
            <a:gdLst/>
            <a:ahLst/>
            <a:cxnLst/>
            <a:rect l="l" t="t" r="r" b="b"/>
            <a:pathLst>
              <a:path w="4800600" h="120000" extrusionOk="0">
                <a:moveTo>
                  <a:pt x="0" y="0"/>
                </a:moveTo>
                <a:lnTo>
                  <a:pt x="48006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79" name="Google Shape;479;p12"/>
          <p:cNvSpPr/>
          <p:nvPr/>
        </p:nvSpPr>
        <p:spPr>
          <a:xfrm>
            <a:off x="723900" y="3105150"/>
            <a:ext cx="76200" cy="889000"/>
          </a:xfrm>
          <a:custGeom>
            <a:avLst/>
            <a:gdLst/>
            <a:ahLst/>
            <a:cxnLst/>
            <a:rect l="l" t="t" r="r" b="b"/>
            <a:pathLst>
              <a:path w="76200" h="889000" extrusionOk="0">
                <a:moveTo>
                  <a:pt x="31750" y="812800"/>
                </a:moveTo>
                <a:lnTo>
                  <a:pt x="0" y="812800"/>
                </a:lnTo>
                <a:lnTo>
                  <a:pt x="38100" y="889000"/>
                </a:lnTo>
                <a:lnTo>
                  <a:pt x="69850" y="825500"/>
                </a:lnTo>
                <a:lnTo>
                  <a:pt x="31750" y="825500"/>
                </a:lnTo>
                <a:lnTo>
                  <a:pt x="31750" y="812800"/>
                </a:lnTo>
                <a:close/>
              </a:path>
              <a:path w="76200" h="889000" extrusionOk="0">
                <a:moveTo>
                  <a:pt x="444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44450" y="825500"/>
                </a:lnTo>
                <a:lnTo>
                  <a:pt x="44450" y="0"/>
                </a:lnTo>
                <a:close/>
              </a:path>
              <a:path w="76200" h="889000" extrusionOk="0">
                <a:moveTo>
                  <a:pt x="76200" y="812800"/>
                </a:moveTo>
                <a:lnTo>
                  <a:pt x="44450" y="812800"/>
                </a:lnTo>
                <a:lnTo>
                  <a:pt x="44450" y="825500"/>
                </a:lnTo>
                <a:lnTo>
                  <a:pt x="69850" y="825500"/>
                </a:lnTo>
                <a:lnTo>
                  <a:pt x="76200" y="812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0" name="Google Shape;480;p12"/>
          <p:cNvSpPr/>
          <p:nvPr/>
        </p:nvSpPr>
        <p:spPr>
          <a:xfrm>
            <a:off x="723900" y="4203700"/>
            <a:ext cx="76200" cy="360045"/>
          </a:xfrm>
          <a:custGeom>
            <a:avLst/>
            <a:gdLst/>
            <a:ahLst/>
            <a:cxnLst/>
            <a:rect l="l" t="t" r="r" b="b"/>
            <a:pathLst>
              <a:path w="76200" h="360045" extrusionOk="0">
                <a:moveTo>
                  <a:pt x="31750" y="283845"/>
                </a:moveTo>
                <a:lnTo>
                  <a:pt x="0" y="283845"/>
                </a:lnTo>
                <a:lnTo>
                  <a:pt x="38100" y="360045"/>
                </a:lnTo>
                <a:lnTo>
                  <a:pt x="69850" y="296545"/>
                </a:lnTo>
                <a:lnTo>
                  <a:pt x="31750" y="296545"/>
                </a:lnTo>
                <a:lnTo>
                  <a:pt x="31750" y="283845"/>
                </a:lnTo>
                <a:close/>
              </a:path>
              <a:path w="76200" h="360045" extrusionOk="0">
                <a:moveTo>
                  <a:pt x="44450" y="0"/>
                </a:moveTo>
                <a:lnTo>
                  <a:pt x="31750" y="0"/>
                </a:lnTo>
                <a:lnTo>
                  <a:pt x="31750" y="296545"/>
                </a:lnTo>
                <a:lnTo>
                  <a:pt x="44450" y="296545"/>
                </a:lnTo>
                <a:lnTo>
                  <a:pt x="44450" y="0"/>
                </a:lnTo>
                <a:close/>
              </a:path>
              <a:path w="76200" h="360045" extrusionOk="0">
                <a:moveTo>
                  <a:pt x="76200" y="283845"/>
                </a:moveTo>
                <a:lnTo>
                  <a:pt x="44450" y="283845"/>
                </a:lnTo>
                <a:lnTo>
                  <a:pt x="44450" y="296545"/>
                </a:lnTo>
                <a:lnTo>
                  <a:pt x="69850" y="296545"/>
                </a:lnTo>
                <a:lnTo>
                  <a:pt x="76200" y="2838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5194300" y="3625850"/>
            <a:ext cx="76200" cy="889000"/>
          </a:xfrm>
          <a:custGeom>
            <a:avLst/>
            <a:gdLst/>
            <a:ahLst/>
            <a:cxnLst/>
            <a:rect l="l" t="t" r="r" b="b"/>
            <a:pathLst>
              <a:path w="76200" h="889000" extrusionOk="0">
                <a:moveTo>
                  <a:pt x="31750" y="812800"/>
                </a:moveTo>
                <a:lnTo>
                  <a:pt x="0" y="812800"/>
                </a:lnTo>
                <a:lnTo>
                  <a:pt x="38100" y="889000"/>
                </a:lnTo>
                <a:lnTo>
                  <a:pt x="69850" y="825500"/>
                </a:lnTo>
                <a:lnTo>
                  <a:pt x="31750" y="825500"/>
                </a:lnTo>
                <a:lnTo>
                  <a:pt x="31750" y="812800"/>
                </a:lnTo>
                <a:close/>
              </a:path>
              <a:path w="76200" h="889000" extrusionOk="0">
                <a:moveTo>
                  <a:pt x="444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44450" y="825500"/>
                </a:lnTo>
                <a:lnTo>
                  <a:pt x="44450" y="0"/>
                </a:lnTo>
                <a:close/>
              </a:path>
              <a:path w="76200" h="889000" extrusionOk="0">
                <a:moveTo>
                  <a:pt x="76200" y="812800"/>
                </a:moveTo>
                <a:lnTo>
                  <a:pt x="44450" y="812800"/>
                </a:lnTo>
                <a:lnTo>
                  <a:pt x="44450" y="825500"/>
                </a:lnTo>
                <a:lnTo>
                  <a:pt x="69850" y="825500"/>
                </a:lnTo>
                <a:lnTo>
                  <a:pt x="76200" y="8128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2" name="Google Shape;482;p12"/>
          <p:cNvSpPr/>
          <p:nvPr/>
        </p:nvSpPr>
        <p:spPr>
          <a:xfrm>
            <a:off x="2635250" y="4597400"/>
            <a:ext cx="2203053" cy="76200"/>
          </a:xfrm>
          <a:custGeom>
            <a:avLst/>
            <a:gdLst/>
            <a:ahLst/>
            <a:cxnLst/>
            <a:rect l="l" t="t" r="r" b="b"/>
            <a:pathLst>
              <a:path w="2063750" h="76200" extrusionOk="0">
                <a:moveTo>
                  <a:pt x="1987550" y="0"/>
                </a:moveTo>
                <a:lnTo>
                  <a:pt x="1987550" y="76200"/>
                </a:lnTo>
                <a:lnTo>
                  <a:pt x="2051050" y="44450"/>
                </a:lnTo>
                <a:lnTo>
                  <a:pt x="2000250" y="44450"/>
                </a:lnTo>
                <a:lnTo>
                  <a:pt x="2000250" y="31750"/>
                </a:lnTo>
                <a:lnTo>
                  <a:pt x="2051050" y="31750"/>
                </a:lnTo>
                <a:lnTo>
                  <a:pt x="1987550" y="0"/>
                </a:lnTo>
                <a:close/>
              </a:path>
              <a:path w="2063750" h="76200" extrusionOk="0">
                <a:moveTo>
                  <a:pt x="19875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87550" y="44450"/>
                </a:lnTo>
                <a:lnTo>
                  <a:pt x="1987550" y="31750"/>
                </a:lnTo>
                <a:close/>
              </a:path>
              <a:path w="2063750" h="76200" extrusionOk="0">
                <a:moveTo>
                  <a:pt x="2051050" y="31750"/>
                </a:moveTo>
                <a:lnTo>
                  <a:pt x="2000250" y="31750"/>
                </a:lnTo>
                <a:lnTo>
                  <a:pt x="2000250" y="44450"/>
                </a:lnTo>
                <a:lnTo>
                  <a:pt x="2051050" y="44450"/>
                </a:lnTo>
                <a:lnTo>
                  <a:pt x="2063750" y="38100"/>
                </a:lnTo>
                <a:lnTo>
                  <a:pt x="2051050" y="317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3" name="Google Shape;483;p12"/>
          <p:cNvSpPr/>
          <p:nvPr/>
        </p:nvSpPr>
        <p:spPr>
          <a:xfrm>
            <a:off x="5645150" y="4591050"/>
            <a:ext cx="2374900" cy="76200"/>
          </a:xfrm>
          <a:custGeom>
            <a:avLst/>
            <a:gdLst/>
            <a:ahLst/>
            <a:cxnLst/>
            <a:rect l="l" t="t" r="r" b="b"/>
            <a:pathLst>
              <a:path w="2374900" h="76200" extrusionOk="0">
                <a:moveTo>
                  <a:pt x="2298700" y="0"/>
                </a:moveTo>
                <a:lnTo>
                  <a:pt x="2298700" y="76200"/>
                </a:lnTo>
                <a:lnTo>
                  <a:pt x="2362200" y="44450"/>
                </a:lnTo>
                <a:lnTo>
                  <a:pt x="2311400" y="44450"/>
                </a:lnTo>
                <a:lnTo>
                  <a:pt x="2311400" y="31750"/>
                </a:lnTo>
                <a:lnTo>
                  <a:pt x="2362200" y="31750"/>
                </a:lnTo>
                <a:lnTo>
                  <a:pt x="2298700" y="0"/>
                </a:lnTo>
                <a:close/>
              </a:path>
              <a:path w="2374900" h="76200" extrusionOk="0">
                <a:moveTo>
                  <a:pt x="22987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98700" y="44450"/>
                </a:lnTo>
                <a:lnTo>
                  <a:pt x="2298700" y="31750"/>
                </a:lnTo>
                <a:close/>
              </a:path>
              <a:path w="2374900" h="76200" extrusionOk="0">
                <a:moveTo>
                  <a:pt x="2362200" y="31750"/>
                </a:moveTo>
                <a:lnTo>
                  <a:pt x="2311400" y="31750"/>
                </a:lnTo>
                <a:lnTo>
                  <a:pt x="2311400" y="44450"/>
                </a:lnTo>
                <a:lnTo>
                  <a:pt x="2362200" y="44450"/>
                </a:lnTo>
                <a:lnTo>
                  <a:pt x="2374900" y="38100"/>
                </a:lnTo>
                <a:lnTo>
                  <a:pt x="2362200" y="317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4" name="Google Shape;484;p12"/>
          <p:cNvSpPr txBox="1">
            <a:spLocks noGrp="1"/>
          </p:cNvSpPr>
          <p:nvPr>
            <p:ph type="sldNum" idx="12"/>
          </p:nvPr>
        </p:nvSpPr>
        <p:spPr>
          <a:xfrm>
            <a:off x="8753856" y="4780070"/>
            <a:ext cx="3147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381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Google Shape;485;p12"/>
          <p:cNvSpPr txBox="1"/>
          <p:nvPr/>
        </p:nvSpPr>
        <p:spPr>
          <a:xfrm>
            <a:off x="3247400" y="4698000"/>
            <a:ext cx="69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input</a:t>
            </a:r>
            <a:endParaRPr sz="1000" b="0" i="0" u="none" strike="noStrike" cap="none">
              <a:solidFill>
                <a:srgbClr val="0C0C0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6" name="Google Shape;486;p12"/>
          <p:cNvSpPr txBox="1"/>
          <p:nvPr/>
        </p:nvSpPr>
        <p:spPr>
          <a:xfrm>
            <a:off x="6472125" y="4688275"/>
            <a:ext cx="69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C0C0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3"/>
          <p:cNvPicPr preferRelativeResize="0"/>
          <p:nvPr/>
        </p:nvPicPr>
        <p:blipFill rotWithShape="1">
          <a:blip r:embed="rId3">
            <a:alphaModFix/>
          </a:blip>
          <a:srcRect l="3827" t="5669"/>
          <a:stretch/>
        </p:blipFill>
        <p:spPr>
          <a:xfrm>
            <a:off x="349900" y="524850"/>
            <a:ext cx="8794099" cy="46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775" y="2117925"/>
            <a:ext cx="1038225" cy="1038225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493" name="Google Shape;493;p13"/>
          <p:cNvSpPr txBox="1">
            <a:spLocks noGrp="1"/>
          </p:cNvSpPr>
          <p:nvPr>
            <p:ph type="sldNum" idx="12"/>
          </p:nvPr>
        </p:nvSpPr>
        <p:spPr>
          <a:xfrm>
            <a:off x="7653911" y="4718780"/>
            <a:ext cx="495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419875" y="524850"/>
            <a:ext cx="4093800" cy="2950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/>
        </p:nvSpPr>
        <p:spPr>
          <a:xfrm>
            <a:off x="533701" y="795616"/>
            <a:ext cx="246629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Rubik's Cube Visualization</a:t>
            </a:r>
            <a:endParaRPr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496" name="Google Shape;496;p13"/>
          <p:cNvSpPr/>
          <p:nvPr/>
        </p:nvSpPr>
        <p:spPr>
          <a:xfrm>
            <a:off x="4640923" y="554099"/>
            <a:ext cx="3012900" cy="2175000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3"/>
          <p:cNvSpPr txBox="1"/>
          <p:nvPr/>
        </p:nvSpPr>
        <p:spPr>
          <a:xfrm>
            <a:off x="4640923" y="2817226"/>
            <a:ext cx="2706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B05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Rubik's Cube Scanning Area</a:t>
            </a:r>
            <a:endParaRPr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98" name="Google Shape;498;p13"/>
          <p:cNvSpPr txBox="1"/>
          <p:nvPr/>
        </p:nvSpPr>
        <p:spPr>
          <a:xfrm>
            <a:off x="7843846" y="1686826"/>
            <a:ext cx="2706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Current Step</a:t>
            </a:r>
            <a:endParaRPr sz="1600" b="0" i="0" u="none" strike="noStrike" cap="none" dirty="0">
              <a:solidFill>
                <a:schemeClr val="accen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499" name="Google Shape;499;p13"/>
          <p:cNvSpPr/>
          <p:nvPr/>
        </p:nvSpPr>
        <p:spPr>
          <a:xfrm>
            <a:off x="349900" y="3685600"/>
            <a:ext cx="6996900" cy="1111500"/>
          </a:xfrm>
          <a:prstGeom prst="rect">
            <a:avLst/>
          </a:prstGeom>
          <a:noFill/>
          <a:ln w="57150" cap="flat" cmpd="sng">
            <a:solidFill>
              <a:srgbClr val="EF86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00" name="Google Shape;500;p13"/>
          <p:cNvSpPr txBox="1"/>
          <p:nvPr/>
        </p:nvSpPr>
        <p:spPr>
          <a:xfrm>
            <a:off x="5137846" y="4366000"/>
            <a:ext cx="270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EF860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Solution Step Flowchart</a:t>
            </a:r>
            <a:endParaRPr sz="1600" b="0" i="0" u="none" strike="noStrike" cap="none" dirty="0">
              <a:solidFill>
                <a:srgbClr val="EF86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502" name="Google Shape;502;p13"/>
          <p:cNvSpPr txBox="1"/>
          <p:nvPr/>
        </p:nvSpPr>
        <p:spPr>
          <a:xfrm>
            <a:off x="0" y="7861"/>
            <a:ext cx="4093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3.4 U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ser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Interface</a:t>
            </a:r>
            <a:endParaRPr sz="3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Experimental Results</a:t>
            </a:r>
            <a:br>
              <a:rPr lang="en-US" sz="3200" b="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14"/>
          <p:cNvSpPr txBox="1">
            <a:spLocks noGrp="1"/>
          </p:cNvSpPr>
          <p:nvPr>
            <p:ph type="sldNum" idx="12"/>
          </p:nvPr>
        </p:nvSpPr>
        <p:spPr>
          <a:xfrm>
            <a:off x="855771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1" name="Google Shape;521;p14"/>
          <p:cNvPicPr preferRelativeResize="0"/>
          <p:nvPr/>
        </p:nvPicPr>
        <p:blipFill rotWithShape="1">
          <a:blip r:embed="rId3">
            <a:alphaModFix/>
          </a:blip>
          <a:srcRect l="2816" t="11196" r="6315" b="12896"/>
          <a:stretch/>
        </p:blipFill>
        <p:spPr>
          <a:xfrm>
            <a:off x="813329" y="1862032"/>
            <a:ext cx="6356451" cy="30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4"/>
          <p:cNvSpPr txBox="1"/>
          <p:nvPr/>
        </p:nvSpPr>
        <p:spPr>
          <a:xfrm>
            <a:off x="224811" y="669440"/>
            <a:ext cx="8881607" cy="110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Grasping Pose Candidates Produced by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PointNetGPD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below displays the predicted good grasping pose candidates generated by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PointNetGPD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 Since multiple good candidates may exist, overlapping instances can occur in the image. The model selects the candidate with the highest score as the final output.</a:t>
            </a:r>
            <a:endParaRPr lang="zh-TW" altLang="en-US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>
            <a:spLocks noGrp="1"/>
          </p:cNvSpPr>
          <p:nvPr>
            <p:ph type="title"/>
          </p:nvPr>
        </p:nvSpPr>
        <p:spPr>
          <a:xfrm>
            <a:off x="0" y="9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</a:t>
            </a:r>
            <a:br>
              <a:rPr lang="en-US" sz="3200" b="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14"/>
          <p:cNvSpPr txBox="1">
            <a:spLocks noGrp="1"/>
          </p:cNvSpPr>
          <p:nvPr>
            <p:ph type="sldNum" idx="12"/>
          </p:nvPr>
        </p:nvSpPr>
        <p:spPr>
          <a:xfrm>
            <a:off x="855771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8B850-C8BE-7DE9-1A6D-ACC7040C25D6}"/>
              </a:ext>
            </a:extLst>
          </p:cNvPr>
          <p:cNvSpPr txBox="1"/>
          <p:nvPr/>
        </p:nvSpPr>
        <p:spPr>
          <a:xfrm>
            <a:off x="489204" y="827967"/>
            <a:ext cx="8165592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sz="18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Kociemba's</a:t>
            </a:r>
            <a:r>
              <a:rPr lang="en-US" altLang="zh-TW" sz="1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two-phase algorithm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altLang="zh-TW" sz="18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http://kociemba.org/cube.htm</a:t>
            </a:r>
            <a:endParaRPr lang="en-US" altLang="zh-TW" sz="1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altLang="zh-TW" sz="18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https://github.com/hkociemba/RubiksCube-TwophaseSolver</a:t>
            </a:r>
            <a:endParaRPr lang="en-US" altLang="zh-TW" sz="1800"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TW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endParaRPr lang="en-US" altLang="zh-TW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altLang="zh-TW" sz="18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https://arxiv.org/pdf/1612.00593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https://github.com/charlesq34/pointnet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Pointnetgpd</a:t>
            </a: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altLang="zh-TW" sz="18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https://arxiv.org/pdf/1809.06267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111"/>
              <a:buFont typeface="Arial"/>
              <a:buNone/>
            </a:pPr>
            <a:r>
              <a:rPr lang="en-US" altLang="zh-TW" sz="18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https://github.com/lianghongzhuo/PointNetGPD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6585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52" name="Google Shape;252;p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7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0. Outline</a:t>
            </a:r>
            <a:endParaRPr sz="3200" dirty="0"/>
          </a:p>
        </p:txBody>
      </p:sp>
      <p:sp>
        <p:nvSpPr>
          <p:cNvPr id="253" name="Google Shape;253;p2"/>
          <p:cNvSpPr txBox="1">
            <a:spLocks noGrp="1"/>
          </p:cNvSpPr>
          <p:nvPr>
            <p:ph type="body" idx="1"/>
          </p:nvPr>
        </p:nvSpPr>
        <p:spPr>
          <a:xfrm>
            <a:off x="0" y="673523"/>
            <a:ext cx="9144000" cy="446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Motivation and Objective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Hardware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System setup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System Framework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altLang="zh-TW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-3.1 System Framework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altLang="zh-TW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-3.2 Herbert </a:t>
            </a:r>
            <a:r>
              <a:rPr lang="en-US" sz="1600" b="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Kociemba’s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two-phase algorithm</a:t>
            </a:r>
            <a:endParaRPr sz="1600" b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1600" b="0" dirty="0">
                <a:solidFill>
                  <a:schemeClr val="dk1"/>
                </a:solidFill>
              </a:rPr>
              <a:t>     -3.3 </a:t>
            </a:r>
            <a:r>
              <a:rPr lang="en-US" sz="1600" b="0" dirty="0" err="1">
                <a:solidFill>
                  <a:schemeClr val="dk1"/>
                </a:solidFill>
              </a:rPr>
              <a:t>PointNetGPD</a:t>
            </a:r>
            <a:endParaRPr sz="16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altLang="zh-TW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600" b="0" dirty="0">
                <a:solidFill>
                  <a:schemeClr val="dk1"/>
                </a:solidFill>
              </a:rPr>
              <a:t>-3.4 User Interface</a:t>
            </a:r>
            <a:endParaRPr sz="16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- 4.</a:t>
            </a:r>
            <a:r>
              <a:rPr lang="en-US" sz="1600" b="0" dirty="0">
                <a:solidFill>
                  <a:schemeClr val="dk1"/>
                </a:solidFill>
              </a:rPr>
              <a:t>1</a:t>
            </a:r>
            <a:r>
              <a:rPr lang="en-US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Experimental Result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altLang="zh-TW" sz="20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Reference</a:t>
            </a:r>
            <a:endParaRPr lang="en-US" altLang="zh-TW" sz="1600"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r>
              <a:rPr lang="en-US" altLang="zh-TW" sz="1600" b="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endParaRPr lang="en-US" sz="1600" b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6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1.1 Introduction: Motivation and Objective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"/>
          <p:cNvSpPr txBox="1">
            <a:spLocks noGrp="1"/>
          </p:cNvSpPr>
          <p:nvPr>
            <p:ph type="body" idx="1"/>
          </p:nvPr>
        </p:nvSpPr>
        <p:spPr>
          <a:xfrm>
            <a:off x="520764" y="862780"/>
            <a:ext cx="8394637" cy="152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lang="en-US" sz="2000" dirty="0"/>
          </a:p>
          <a:p>
            <a:pPr marL="35687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Due to the rapid development of human-robot collaboration in recent years, we are now able to utilize robotic arms for more human-centered applications. Therefore, we aim to guide individuals in solving a Rubik's Cube through the integration of robotic arms, image recognition systems, and algorithms designed for solving the cube.</a:t>
            </a:r>
          </a:p>
          <a:p>
            <a:pPr marL="35687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zh-TW" sz="16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35687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sz="16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5687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687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61" name="Google Shape;261;p3"/>
          <p:cNvSpPr txBox="1"/>
          <p:nvPr/>
        </p:nvSpPr>
        <p:spPr>
          <a:xfrm>
            <a:off x="520764" y="2391174"/>
            <a:ext cx="9080436" cy="347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zh-TW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We are developing a Rubik's Cube collaboration system that integrates various software and         hardware technologies to achieve human-robot interaction for solving the cube.</a:t>
            </a: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altLang="zh-TW" sz="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1.Sensors: RGB-D Depth Camera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Realsense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D435</a:t>
            </a:r>
          </a:p>
          <a:p>
            <a:pPr marL="356870" lvl="1">
              <a:lnSpc>
                <a:spcPct val="115000"/>
              </a:lnSpc>
              <a:buSzPts val="1600"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2.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Robotic Arm: TM Robot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3.Image Processing: OpenCV</a:t>
            </a: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4.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Algorithm: </a:t>
            </a:r>
            <a:r>
              <a:rPr lang="en-US" altLang="zh-TW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Kociemba's</a:t>
            </a:r>
            <a:r>
              <a:rPr lang="en-US" altLang="zh-TW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two-phase algorithm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5.Deep Learning: </a:t>
            </a:r>
            <a:r>
              <a:rPr lang="en-US" sz="1600" dirty="0" err="1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PointNetGPD</a:t>
            </a:r>
            <a:endParaRPr lang="en-US" sz="16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DFKai-SB"/>
              <a:ea typeface="DFKai-SB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0" i="0" u="none" strike="noStrike" cap="none" dirty="0">
              <a:solidFill>
                <a:schemeClr val="dk1"/>
              </a:solidFill>
              <a:latin typeface="DFKai-SB"/>
              <a:ea typeface="DFKai-SB"/>
              <a:cs typeface="Arial"/>
              <a:sym typeface="DFKai-SB"/>
            </a:endParaRPr>
          </a:p>
          <a:p>
            <a:pPr marL="35687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0" y="-33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2.1 Hardware : System Setup </a:t>
            </a:r>
            <a:endParaRPr sz="3200">
              <a:solidFill>
                <a:srgbClr val="EA43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68" name="Google Shape;268;p4"/>
          <p:cNvSpPr txBox="1"/>
          <p:nvPr/>
        </p:nvSpPr>
        <p:spPr>
          <a:xfrm>
            <a:off x="7006898" y="474957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Arial"/>
              <a:buNone/>
            </a:pPr>
            <a:endParaRPr sz="1000" b="0" i="0" u="none" strike="noStrike" cap="non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4" descr="一張含有 黑色, 黑暗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50" y="1282126"/>
            <a:ext cx="1786450" cy="17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"/>
          <p:cNvSpPr txBox="1"/>
          <p:nvPr/>
        </p:nvSpPr>
        <p:spPr>
          <a:xfrm>
            <a:off x="414850" y="3193550"/>
            <a:ext cx="395395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</a:t>
            </a:r>
            <a:r>
              <a:rPr lang="zh-TW" alt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 </a:t>
            </a:r>
            <a:r>
              <a:rPr lang="en-US" altLang="zh-TW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Computer: Visualize and Solve the Rubik's Cube</a:t>
            </a:r>
            <a:endParaRPr lang="zh-TW" altLang="en-US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Ubuntu 20.04.6 LTS</a:t>
            </a:r>
            <a:endParaRPr lang="zh-TW" altLang="en-US"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Intel® Core™ i7-10750H CPU @ 2.60GHz × 12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NV166 / Mesa Intel® UHD Graphics (CML GT2) 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1" name="Google Shape;271;p4"/>
          <p:cNvSpPr txBox="1"/>
          <p:nvPr/>
        </p:nvSpPr>
        <p:spPr>
          <a:xfrm>
            <a:off x="2391825" y="749010"/>
            <a:ext cx="4657005" cy="172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Sensor: Obtain the position and orientation of a Rubik's Cube.</a:t>
            </a:r>
          </a:p>
          <a:p>
            <a:pPr marL="457200" marR="0" lvl="0" indent="-29210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Intel® RealSense™ Depth Camera D435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210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Depth output resolution: Up to 1280x720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29210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RGB frame resolution: Up to 1920x1080</a:t>
            </a:r>
            <a:endParaRPr sz="1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highlight>
                <a:srgbClr val="F6F6F6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950" y="1169400"/>
            <a:ext cx="4196726" cy="31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9519B8-BEAA-FD5A-F2D1-67B019227CC4}"/>
              </a:ext>
            </a:extLst>
          </p:cNvPr>
          <p:cNvSpPr/>
          <p:nvPr/>
        </p:nvSpPr>
        <p:spPr>
          <a:xfrm>
            <a:off x="2604012" y="2746171"/>
            <a:ext cx="5676837" cy="86359"/>
          </a:xfrm>
          <a:custGeom>
            <a:avLst/>
            <a:gdLst>
              <a:gd name="connsiteX0" fmla="*/ 0 w 5545200"/>
              <a:gd name="connsiteY0" fmla="*/ 422461 h 568765"/>
              <a:gd name="connsiteX1" fmla="*/ 5184648 w 5545200"/>
              <a:gd name="connsiteY1" fmla="*/ 1837 h 568765"/>
              <a:gd name="connsiteX2" fmla="*/ 5111496 w 5545200"/>
              <a:gd name="connsiteY2" fmla="*/ 568765 h 56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5200" h="568765">
                <a:moveTo>
                  <a:pt x="0" y="422461"/>
                </a:moveTo>
                <a:cubicBezTo>
                  <a:pt x="2166366" y="199957"/>
                  <a:pt x="4332732" y="-22547"/>
                  <a:pt x="5184648" y="1837"/>
                </a:cubicBezTo>
                <a:cubicBezTo>
                  <a:pt x="6036564" y="26221"/>
                  <a:pt x="5111496" y="555049"/>
                  <a:pt x="5111496" y="56876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0" y="-7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3.1</a:t>
            </a:r>
            <a:r>
              <a:rPr lang="en-US" alt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.1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System Framework 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771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A1C20-584D-996A-DEF2-EB58FBAD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9" y="500325"/>
            <a:ext cx="8269339" cy="4651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0" y="-33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alt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1.2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System Workflow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7006898" y="474957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Arial"/>
              <a:buNone/>
            </a:pPr>
            <a:endParaRPr sz="1000" b="0" i="0" u="none" strike="noStrike" cap="none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186175" y="762000"/>
            <a:ext cx="3351300" cy="4381500"/>
          </a:xfrm>
          <a:prstGeom prst="rect">
            <a:avLst/>
          </a:prstGeom>
          <a:noFill/>
          <a:ln w="38100" cap="flat" cmpd="sng">
            <a:solidFill>
              <a:srgbClr val="1B386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1529874" y="3415669"/>
            <a:ext cx="1767900" cy="3936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Herbert </a:t>
            </a:r>
            <a:r>
              <a:rPr lang="en-US" sz="800" b="0" i="0" u="none" strike="noStrike" cap="none" dirty="0" err="1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Kociemba’s</a:t>
            </a:r>
            <a:r>
              <a:rPr lang="en-US" sz="800" b="0" i="0" u="none" strike="noStrike" cap="none" dirty="0">
                <a:solidFill>
                  <a:srgbClr val="0C0C0C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two-phase algorithm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520199" y="4165728"/>
            <a:ext cx="1767900" cy="4032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x, allowing the robotic arm to turn x steps each time, and simultaneously updates the UI.</a:t>
            </a:r>
            <a:endParaRPr sz="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4355525" y="762000"/>
            <a:ext cx="3675900" cy="4381500"/>
          </a:xfrm>
          <a:prstGeom prst="rect">
            <a:avLst/>
          </a:prstGeom>
          <a:noFill/>
          <a:ln w="38100" cap="flat" cmpd="sng">
            <a:solidFill>
              <a:srgbClr val="1B386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1523375" y="2667614"/>
            <a:ext cx="1767900" cy="360000"/>
          </a:xfrm>
          <a:prstGeom prst="flowChartDecision">
            <a:avLst/>
          </a:prstGeom>
          <a:solidFill>
            <a:srgbClr val="A6A6A6"/>
          </a:solidFill>
          <a:ln w="25400" cap="flat" cmpd="sng">
            <a:solidFill>
              <a:srgbClr val="75F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scanning error?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2407325" y="3052140"/>
            <a:ext cx="1079543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correct: 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617169" y="1782015"/>
            <a:ext cx="103428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incorrect: </a:t>
            </a:r>
            <a:endParaRPr lang="en-US" altLang="zh-TW"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5759099" y="1079754"/>
            <a:ext cx="1596600" cy="3600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turns </a:t>
            </a:r>
            <a:r>
              <a:rPr lang="en-US" altLang="zh-TW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325949" y="591826"/>
            <a:ext cx="1233696" cy="487927"/>
          </a:xfrm>
          <a:prstGeom prst="roundRect">
            <a:avLst>
              <a:gd name="adj" fmla="val 16667"/>
            </a:avLst>
          </a:prstGeom>
          <a:solidFill>
            <a:srgbClr val="083C92"/>
          </a:solidFill>
          <a:ln w="25400" cap="flat" cmpd="sng">
            <a:solidFill>
              <a:srgbClr val="083C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&amp; Algorithm</a:t>
            </a:r>
            <a:endParaRPr sz="8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4892696" y="529290"/>
            <a:ext cx="1180198" cy="491027"/>
          </a:xfrm>
          <a:prstGeom prst="roundRect">
            <a:avLst>
              <a:gd name="adj" fmla="val 16667"/>
            </a:avLst>
          </a:prstGeom>
          <a:solidFill>
            <a:srgbClr val="083C92"/>
          </a:solidFill>
          <a:ln w="25400" cap="flat" cmpd="sng">
            <a:solidFill>
              <a:srgbClr val="083C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Human-Machine Collaboration</a:t>
            </a:r>
            <a:endParaRPr sz="80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5767500" y="1728048"/>
            <a:ext cx="1596600" cy="3600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turns </a:t>
            </a:r>
            <a:r>
              <a:rPr lang="en-US" altLang="zh-TW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steps, then returns control to the robotic arm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5693625" y="3997068"/>
            <a:ext cx="1767900" cy="675982"/>
          </a:xfrm>
          <a:prstGeom prst="flowChartDecision">
            <a:avLst/>
          </a:prstGeom>
          <a:solidFill>
            <a:srgbClr val="A6A6A6"/>
          </a:solidFill>
          <a:ln w="25400" cap="flat" cmpd="sng">
            <a:solidFill>
              <a:srgbClr val="75F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whether the cube has rotated incorrectly.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7169935" y="4023976"/>
            <a:ext cx="91461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correct: 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4831624" y="4042076"/>
            <a:ext cx="1000211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incorrect: </a:t>
            </a:r>
            <a:endParaRPr sz="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6248925" y="4771325"/>
            <a:ext cx="657300" cy="2739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1660318" y="935603"/>
            <a:ext cx="1596600" cy="410031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PointNetGPD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(Determines the best grasp position and orientation)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770627" y="2318867"/>
            <a:ext cx="1596600" cy="3936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PointNetGPD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(Determines the best grasp position and orientation)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cxnSp>
        <p:nvCxnSpPr>
          <p:cNvPr id="240" name="Google Shape;240;p6"/>
          <p:cNvCxnSpPr/>
          <p:nvPr/>
        </p:nvCxnSpPr>
        <p:spPr>
          <a:xfrm>
            <a:off x="6565488" y="3327121"/>
            <a:ext cx="300" cy="1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241;p6"/>
          <p:cNvCxnSpPr>
            <a:stCxn id="230" idx="2"/>
            <a:endCxn id="233" idx="0"/>
          </p:cNvCxnSpPr>
          <p:nvPr/>
        </p:nvCxnSpPr>
        <p:spPr>
          <a:xfrm>
            <a:off x="6557399" y="1439754"/>
            <a:ext cx="8401" cy="2882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2" name="Google Shape;242;p6"/>
          <p:cNvCxnSpPr>
            <a:cxnSpLocks/>
            <a:stCxn id="233" idx="2"/>
            <a:endCxn id="239" idx="0"/>
          </p:cNvCxnSpPr>
          <p:nvPr/>
        </p:nvCxnSpPr>
        <p:spPr>
          <a:xfrm>
            <a:off x="6565800" y="2088048"/>
            <a:ext cx="3127" cy="2308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3" name="Google Shape;243;p6"/>
          <p:cNvCxnSpPr>
            <a:cxnSpLocks/>
            <a:endCxn id="234" idx="0"/>
          </p:cNvCxnSpPr>
          <p:nvPr/>
        </p:nvCxnSpPr>
        <p:spPr>
          <a:xfrm>
            <a:off x="6565875" y="3874225"/>
            <a:ext cx="11700" cy="1228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>
            <a:stCxn id="225" idx="2"/>
            <a:endCxn id="230" idx="1"/>
          </p:cNvCxnSpPr>
          <p:nvPr/>
        </p:nvCxnSpPr>
        <p:spPr>
          <a:xfrm rot="5400000" flipH="1" flipV="1">
            <a:off x="2427037" y="1236866"/>
            <a:ext cx="3309174" cy="3354950"/>
          </a:xfrm>
          <a:prstGeom prst="bentConnector4">
            <a:avLst>
              <a:gd name="adj1" fmla="val -6908"/>
              <a:gd name="adj2" fmla="val 631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>
            <a:cxnSpLocks/>
            <a:stCxn id="224" idx="3"/>
            <a:endCxn id="234" idx="1"/>
          </p:cNvCxnSpPr>
          <p:nvPr/>
        </p:nvCxnSpPr>
        <p:spPr>
          <a:xfrm>
            <a:off x="3297774" y="3612469"/>
            <a:ext cx="2395851" cy="722590"/>
          </a:xfrm>
          <a:prstGeom prst="bentConnector3">
            <a:avLst>
              <a:gd name="adj1" fmla="val 152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246" name="Google Shape;246;p6"/>
          <p:cNvCxnSpPr>
            <a:stCxn id="227" idx="2"/>
            <a:endCxn id="224" idx="0"/>
          </p:cNvCxnSpPr>
          <p:nvPr/>
        </p:nvCxnSpPr>
        <p:spPr>
          <a:xfrm>
            <a:off x="2407325" y="3027614"/>
            <a:ext cx="6499" cy="388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247;p6"/>
          <p:cNvCxnSpPr>
            <a:cxnSpLocks/>
            <a:stCxn id="224" idx="2"/>
          </p:cNvCxnSpPr>
          <p:nvPr/>
        </p:nvCxnSpPr>
        <p:spPr>
          <a:xfrm flipH="1">
            <a:off x="2413200" y="3809269"/>
            <a:ext cx="624" cy="3564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8" name="Google Shape;248;p6"/>
          <p:cNvCxnSpPr>
            <a:cxnSpLocks/>
            <a:stCxn id="238" idx="2"/>
            <a:endCxn id="249" idx="0"/>
          </p:cNvCxnSpPr>
          <p:nvPr/>
        </p:nvCxnSpPr>
        <p:spPr>
          <a:xfrm flipH="1">
            <a:off x="2438437" y="1345634"/>
            <a:ext cx="0" cy="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" name="Google Shape;250;p6"/>
          <p:cNvCxnSpPr/>
          <p:nvPr/>
        </p:nvCxnSpPr>
        <p:spPr>
          <a:xfrm>
            <a:off x="2407962" y="1878283"/>
            <a:ext cx="0" cy="13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" name="Google Shape;251;p6"/>
          <p:cNvCxnSpPr>
            <a:endCxn id="227" idx="0"/>
          </p:cNvCxnSpPr>
          <p:nvPr/>
        </p:nvCxnSpPr>
        <p:spPr>
          <a:xfrm flipH="1">
            <a:off x="2407325" y="2376914"/>
            <a:ext cx="600" cy="2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2" name="Google Shape;252;p6"/>
          <p:cNvCxnSpPr>
            <a:cxnSpLocks/>
            <a:stCxn id="227" idx="1"/>
            <a:endCxn id="238" idx="1"/>
          </p:cNvCxnSpPr>
          <p:nvPr/>
        </p:nvCxnSpPr>
        <p:spPr>
          <a:xfrm rot="10800000" flipH="1">
            <a:off x="1523374" y="1140620"/>
            <a:ext cx="136943" cy="1706995"/>
          </a:xfrm>
          <a:prstGeom prst="bentConnector3">
            <a:avLst>
              <a:gd name="adj1" fmla="val -1669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3" name="Google Shape;253;p6"/>
          <p:cNvCxnSpPr>
            <a:cxnSpLocks/>
            <a:stCxn id="234" idx="3"/>
            <a:endCxn id="230" idx="3"/>
          </p:cNvCxnSpPr>
          <p:nvPr/>
        </p:nvCxnSpPr>
        <p:spPr>
          <a:xfrm flipH="1" flipV="1">
            <a:off x="7355699" y="1259754"/>
            <a:ext cx="105826" cy="3075305"/>
          </a:xfrm>
          <a:prstGeom prst="bentConnector3">
            <a:avLst>
              <a:gd name="adj1" fmla="val -216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6"/>
          <p:cNvCxnSpPr>
            <a:cxnSpLocks/>
            <a:stCxn id="234" idx="2"/>
            <a:endCxn id="237" idx="0"/>
          </p:cNvCxnSpPr>
          <p:nvPr/>
        </p:nvCxnSpPr>
        <p:spPr>
          <a:xfrm>
            <a:off x="6577575" y="4673050"/>
            <a:ext cx="0" cy="982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6"/>
          <p:cNvSpPr/>
          <p:nvPr/>
        </p:nvSpPr>
        <p:spPr>
          <a:xfrm>
            <a:off x="1640137" y="2025983"/>
            <a:ext cx="1596600" cy="3600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Realsense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(Scans the Rubik’s Cube state)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640137" y="1524471"/>
            <a:ext cx="1596600" cy="3600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cube to the specified position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5778449" y="2890404"/>
            <a:ext cx="1557900" cy="4032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cube to the specified position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5795467" y="3514492"/>
            <a:ext cx="1596600" cy="360000"/>
          </a:xfrm>
          <a:prstGeom prst="roundRect">
            <a:avLst>
              <a:gd name="adj" fmla="val 16667"/>
            </a:avLst>
          </a:prstGeom>
          <a:solidFill>
            <a:srgbClr val="D6D6D6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sz="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Realsense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(Scans the Rubik’s Cube state)</a:t>
            </a:r>
            <a:endParaRPr sz="800" b="0" i="0" u="none" strike="noStrike" cap="none" dirty="0">
              <a:solidFill>
                <a:srgbClr val="0C0C0C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cxnSp>
        <p:nvCxnSpPr>
          <p:cNvPr id="258" name="Google Shape;258;p6"/>
          <p:cNvCxnSpPr>
            <a:cxnSpLocks/>
            <a:stCxn id="239" idx="2"/>
            <a:endCxn id="256" idx="0"/>
          </p:cNvCxnSpPr>
          <p:nvPr/>
        </p:nvCxnSpPr>
        <p:spPr>
          <a:xfrm flipH="1">
            <a:off x="6557399" y="2712467"/>
            <a:ext cx="11528" cy="177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"/>
          <p:cNvSpPr txBox="1">
            <a:spLocks noGrp="1"/>
          </p:cNvSpPr>
          <p:nvPr>
            <p:ph type="title"/>
          </p:nvPr>
        </p:nvSpPr>
        <p:spPr>
          <a:xfrm>
            <a:off x="-483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alt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2.1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Rubik’s cube</a:t>
            </a:r>
            <a:endParaRPr sz="2100" b="1" dirty="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7"/>
          <p:cNvPicPr preferRelativeResize="0"/>
          <p:nvPr/>
        </p:nvPicPr>
        <p:blipFill rotWithShape="1">
          <a:blip r:embed="rId3">
            <a:alphaModFix/>
          </a:blip>
          <a:srcRect l="706" t="24980" r="92463" b="48128"/>
          <a:stretch/>
        </p:blipFill>
        <p:spPr>
          <a:xfrm>
            <a:off x="6758248" y="2323098"/>
            <a:ext cx="1100544" cy="24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"/>
          <p:cNvSpPr txBox="1"/>
          <p:nvPr/>
        </p:nvSpPr>
        <p:spPr>
          <a:xfrm>
            <a:off x="4572000" y="650288"/>
            <a:ext cx="46362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Signmaster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Notation &amp; Moves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5095475" y="1097150"/>
            <a:ext cx="28644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 = Front        R = Right     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 = Back        U = Up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 = Left          D = Down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58" name="Google Shape;358;p7"/>
          <p:cNvSpPr txBox="1"/>
          <p:nvPr/>
        </p:nvSpPr>
        <p:spPr>
          <a:xfrm>
            <a:off x="4976548" y="2194036"/>
            <a:ext cx="356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Ex: U moves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59" name="Google Shape;359;p7"/>
          <p:cNvSpPr txBox="1">
            <a:spLocks noGrp="1"/>
          </p:cNvSpPr>
          <p:nvPr>
            <p:ph type="sldNum" idx="12"/>
          </p:nvPr>
        </p:nvSpPr>
        <p:spPr>
          <a:xfrm>
            <a:off x="2681200" y="4287850"/>
            <a:ext cx="509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0" name="Google Shape;36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825" y="1251450"/>
            <a:ext cx="4025808" cy="335585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 txBox="1"/>
          <p:nvPr/>
        </p:nvSpPr>
        <p:spPr>
          <a:xfrm>
            <a:off x="1090785" y="1849573"/>
            <a:ext cx="10188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UP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1687676" y="3892050"/>
            <a:ext cx="12138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Down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2034984" y="1620591"/>
            <a:ext cx="1094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Back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4" name="Google Shape;364;p7"/>
          <p:cNvSpPr txBox="1"/>
          <p:nvPr/>
        </p:nvSpPr>
        <p:spPr>
          <a:xfrm>
            <a:off x="210059" y="3804805"/>
            <a:ext cx="12783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Front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5" name="Google Shape;365;p7"/>
          <p:cNvSpPr txBox="1"/>
          <p:nvPr/>
        </p:nvSpPr>
        <p:spPr>
          <a:xfrm>
            <a:off x="210059" y="1600998"/>
            <a:ext cx="1018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Left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6" name="Google Shape;366;p7"/>
          <p:cNvSpPr txBox="1"/>
          <p:nvPr/>
        </p:nvSpPr>
        <p:spPr>
          <a:xfrm>
            <a:off x="2347326" y="2655480"/>
            <a:ext cx="782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Right</a:t>
            </a: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7" name="Google Shape;367;p7"/>
          <p:cNvSpPr txBox="1"/>
          <p:nvPr/>
        </p:nvSpPr>
        <p:spPr>
          <a:xfrm>
            <a:off x="2901476" y="1452260"/>
            <a:ext cx="22941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Ex: UB</a:t>
            </a:r>
            <a:endParaRPr sz="1600" b="0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8" name="Google Shape;368;p7"/>
          <p:cNvSpPr txBox="1"/>
          <p:nvPr/>
        </p:nvSpPr>
        <p:spPr>
          <a:xfrm>
            <a:off x="3034885" y="2173915"/>
            <a:ext cx="292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Ex: UBR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"/>
          <p:cNvSpPr/>
          <p:nvPr/>
        </p:nvSpPr>
        <p:spPr>
          <a:xfrm>
            <a:off x="25" y="1752950"/>
            <a:ext cx="8637900" cy="31485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25" y="496425"/>
            <a:ext cx="8637900" cy="1140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75" name="Google Shape;375;p8"/>
          <p:cNvSpPr txBox="1"/>
          <p:nvPr/>
        </p:nvSpPr>
        <p:spPr>
          <a:xfrm>
            <a:off x="-9512" y="-77400"/>
            <a:ext cx="906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3.2.2 The Two-Phase-Algorithm-Implementation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6" name="Google Shape;376;p8"/>
          <p:cNvGrpSpPr/>
          <p:nvPr/>
        </p:nvGrpSpPr>
        <p:grpSpPr>
          <a:xfrm>
            <a:off x="1781152" y="572071"/>
            <a:ext cx="2579328" cy="980062"/>
            <a:chOff x="553550" y="738075"/>
            <a:chExt cx="3563100" cy="904200"/>
          </a:xfrm>
        </p:grpSpPr>
        <p:sp>
          <p:nvSpPr>
            <p:cNvPr id="377" name="Google Shape;377;p8"/>
            <p:cNvSpPr/>
            <p:nvPr/>
          </p:nvSpPr>
          <p:spPr>
            <a:xfrm>
              <a:off x="553550" y="738075"/>
              <a:ext cx="3563100" cy="904200"/>
            </a:xfrm>
            <a:prstGeom prst="flowChartAlternateProcess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78" name="Google Shape;378;p8"/>
            <p:cNvSpPr txBox="1"/>
            <p:nvPr/>
          </p:nvSpPr>
          <p:spPr>
            <a:xfrm>
              <a:off x="810385" y="776655"/>
              <a:ext cx="3153561" cy="86399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Defining basic moves and the coordinates G=&lt;U,D,R,L,F,B&gt;</a:t>
              </a:r>
              <a:endParaRPr sz="15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379" name="Google Shape;379;p8"/>
          <p:cNvGrpSpPr/>
          <p:nvPr/>
        </p:nvGrpSpPr>
        <p:grpSpPr>
          <a:xfrm>
            <a:off x="4779943" y="580564"/>
            <a:ext cx="2751070" cy="980062"/>
            <a:chOff x="4734350" y="760325"/>
            <a:chExt cx="3563100" cy="904200"/>
          </a:xfrm>
        </p:grpSpPr>
        <p:sp>
          <p:nvSpPr>
            <p:cNvPr id="380" name="Google Shape;380;p8"/>
            <p:cNvSpPr/>
            <p:nvPr/>
          </p:nvSpPr>
          <p:spPr>
            <a:xfrm>
              <a:off x="4734350" y="760325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81" name="Google Shape;381;p8"/>
            <p:cNvSpPr txBox="1"/>
            <p:nvPr/>
          </p:nvSpPr>
          <p:spPr>
            <a:xfrm>
              <a:off x="5031349" y="787264"/>
              <a:ext cx="2969101" cy="8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Initializing the move tables and pruning tables</a:t>
              </a:r>
              <a:endParaRPr sz="17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382" name="Google Shape;382;p8"/>
          <p:cNvGrpSpPr/>
          <p:nvPr/>
        </p:nvGrpSpPr>
        <p:grpSpPr>
          <a:xfrm>
            <a:off x="547675" y="1789175"/>
            <a:ext cx="3396494" cy="904200"/>
            <a:chOff x="131075" y="1687150"/>
            <a:chExt cx="3778500" cy="911400"/>
          </a:xfrm>
        </p:grpSpPr>
        <p:sp>
          <p:nvSpPr>
            <p:cNvPr id="383" name="Google Shape;383;p8"/>
            <p:cNvSpPr/>
            <p:nvPr/>
          </p:nvSpPr>
          <p:spPr>
            <a:xfrm>
              <a:off x="131075" y="1687150"/>
              <a:ext cx="3778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131075" y="1694350"/>
              <a:ext cx="37785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For each input, </a:t>
              </a:r>
              <a:r>
                <a:rPr lang="en-US" sz="1700" b="0" i="0" u="none" strike="noStrike" cap="none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try every basic move</a:t>
              </a:r>
              <a:r>
                <a:rPr lang="en-US" sz="17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with move table </a:t>
              </a:r>
              <a:endParaRPr sz="17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4893223" y="1785603"/>
            <a:ext cx="2845137" cy="904200"/>
            <a:chOff x="4116725" y="1758575"/>
            <a:chExt cx="3563102" cy="904200"/>
          </a:xfrm>
        </p:grpSpPr>
        <p:sp>
          <p:nvSpPr>
            <p:cNvPr id="386" name="Google Shape;386;p8"/>
            <p:cNvSpPr/>
            <p:nvPr/>
          </p:nvSpPr>
          <p:spPr>
            <a:xfrm>
              <a:off x="4116725" y="1758575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4116727" y="1875126"/>
              <a:ext cx="35631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Finding its distance with pruning table </a:t>
              </a:r>
              <a:endParaRPr sz="17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388" name="Google Shape;388;p8"/>
          <p:cNvGrpSpPr/>
          <p:nvPr/>
        </p:nvGrpSpPr>
        <p:grpSpPr>
          <a:xfrm>
            <a:off x="2359499" y="2812426"/>
            <a:ext cx="4330515" cy="588555"/>
            <a:chOff x="386482" y="2498204"/>
            <a:chExt cx="4395124" cy="904216"/>
          </a:xfrm>
        </p:grpSpPr>
        <p:sp>
          <p:nvSpPr>
            <p:cNvPr id="389" name="Google Shape;389;p8"/>
            <p:cNvSpPr/>
            <p:nvPr/>
          </p:nvSpPr>
          <p:spPr>
            <a:xfrm>
              <a:off x="386482" y="2498220"/>
              <a:ext cx="4393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0" name="Google Shape;390;p8"/>
            <p:cNvSpPr txBox="1"/>
            <p:nvPr/>
          </p:nvSpPr>
          <p:spPr>
            <a:xfrm>
              <a:off x="388106" y="2498204"/>
              <a:ext cx="4393500" cy="8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Distance &gt; threshold, try another basic move.If all moves are tried, then update threshold. </a:t>
              </a: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391" name="Google Shape;391;p8"/>
          <p:cNvGrpSpPr/>
          <p:nvPr/>
        </p:nvGrpSpPr>
        <p:grpSpPr>
          <a:xfrm>
            <a:off x="2832409" y="3770950"/>
            <a:ext cx="3192181" cy="886315"/>
            <a:chOff x="5038668" y="2936011"/>
            <a:chExt cx="3563100" cy="1505802"/>
          </a:xfrm>
        </p:grpSpPr>
        <p:sp>
          <p:nvSpPr>
            <p:cNvPr id="392" name="Google Shape;392;p8"/>
            <p:cNvSpPr/>
            <p:nvPr/>
          </p:nvSpPr>
          <p:spPr>
            <a:xfrm>
              <a:off x="5038668" y="3537613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3" name="Google Shape;393;p8"/>
            <p:cNvSpPr txBox="1"/>
            <p:nvPr/>
          </p:nvSpPr>
          <p:spPr>
            <a:xfrm>
              <a:off x="5254157" y="2936011"/>
              <a:ext cx="3286800" cy="749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     G1=&lt;U,D,L2,R2,F2,B2&gt; state </a:t>
              </a:r>
              <a:endPara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cxnSp>
        <p:nvCxnSpPr>
          <p:cNvPr id="394" name="Google Shape;394;p8"/>
          <p:cNvCxnSpPr>
            <a:stCxn id="387" idx="3"/>
            <a:endCxn id="390" idx="3"/>
          </p:cNvCxnSpPr>
          <p:nvPr/>
        </p:nvCxnSpPr>
        <p:spPr>
          <a:xfrm flipH="1">
            <a:off x="6690160" y="2261704"/>
            <a:ext cx="1048200" cy="816900"/>
          </a:xfrm>
          <a:prstGeom prst="bentConnector3">
            <a:avLst>
              <a:gd name="adj1" fmla="val -218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p8"/>
          <p:cNvCxnSpPr>
            <a:cxnSpLocks/>
            <a:endCxn id="387" idx="1"/>
          </p:cNvCxnSpPr>
          <p:nvPr/>
        </p:nvCxnSpPr>
        <p:spPr>
          <a:xfrm flipV="1">
            <a:off x="3933171" y="2261704"/>
            <a:ext cx="960054" cy="722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6" name="Google Shape;396;p8"/>
          <p:cNvSpPr txBox="1"/>
          <p:nvPr/>
        </p:nvSpPr>
        <p:spPr>
          <a:xfrm>
            <a:off x="57700" y="668900"/>
            <a:ext cx="1464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Initial step</a:t>
            </a:r>
            <a:endParaRPr sz="20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97" name="Google Shape;397;p8"/>
          <p:cNvSpPr txBox="1"/>
          <p:nvPr/>
        </p:nvSpPr>
        <p:spPr>
          <a:xfrm>
            <a:off x="-9512" y="4450788"/>
            <a:ext cx="2004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Iterative step 1 </a:t>
            </a:r>
            <a:endParaRPr sz="1800" b="1" i="0" u="none" strike="noStrike" cap="none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398" name="Google Shape;398;p8"/>
          <p:cNvCxnSpPr>
            <a:stCxn id="387" idx="3"/>
            <a:endCxn id="392" idx="3"/>
          </p:cNvCxnSpPr>
          <p:nvPr/>
        </p:nvCxnSpPr>
        <p:spPr>
          <a:xfrm flipH="1">
            <a:off x="6024460" y="2261704"/>
            <a:ext cx="1713900" cy="2129400"/>
          </a:xfrm>
          <a:prstGeom prst="bentConnector3">
            <a:avLst>
              <a:gd name="adj1" fmla="val -133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99" name="Google Shape;399;p8"/>
          <p:cNvGrpSpPr/>
          <p:nvPr/>
        </p:nvGrpSpPr>
        <p:grpSpPr>
          <a:xfrm>
            <a:off x="2350275" y="3325876"/>
            <a:ext cx="4330647" cy="532243"/>
            <a:chOff x="329959" y="1880673"/>
            <a:chExt cx="4402854" cy="1114412"/>
          </a:xfrm>
        </p:grpSpPr>
        <p:sp>
          <p:nvSpPr>
            <p:cNvPr id="400" name="Google Shape;400;p8"/>
            <p:cNvSpPr/>
            <p:nvPr/>
          </p:nvSpPr>
          <p:spPr>
            <a:xfrm>
              <a:off x="339313" y="2090885"/>
              <a:ext cx="4393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01" name="Google Shape;401;p8"/>
            <p:cNvSpPr txBox="1"/>
            <p:nvPr/>
          </p:nvSpPr>
          <p:spPr>
            <a:xfrm>
              <a:off x="329959" y="1880673"/>
              <a:ext cx="43935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Distance &lt;= threshold, recording this move</a:t>
              </a:r>
              <a:endParaRPr sz="15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and searching next level</a:t>
              </a:r>
              <a:endParaRPr sz="15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cxnSp>
        <p:nvCxnSpPr>
          <p:cNvPr id="402" name="Google Shape;402;p8"/>
          <p:cNvCxnSpPr>
            <a:cxnSpLocks/>
            <a:endCxn id="387" idx="1"/>
          </p:cNvCxnSpPr>
          <p:nvPr/>
        </p:nvCxnSpPr>
        <p:spPr>
          <a:xfrm rot="5400000" flipH="1" flipV="1">
            <a:off x="4376066" y="2298839"/>
            <a:ext cx="554293" cy="480025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8"/>
          <p:cNvCxnSpPr>
            <a:endCxn id="384" idx="1"/>
          </p:cNvCxnSpPr>
          <p:nvPr/>
        </p:nvCxnSpPr>
        <p:spPr>
          <a:xfrm rot="10800000">
            <a:off x="547675" y="2244847"/>
            <a:ext cx="1816500" cy="1307100"/>
          </a:xfrm>
          <a:prstGeom prst="bentConnector3">
            <a:avLst>
              <a:gd name="adj1" fmla="val 1131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4" name="Google Shape;404;p8"/>
          <p:cNvCxnSpPr>
            <a:stCxn id="387" idx="3"/>
            <a:endCxn id="401" idx="3"/>
          </p:cNvCxnSpPr>
          <p:nvPr/>
        </p:nvCxnSpPr>
        <p:spPr>
          <a:xfrm flipH="1">
            <a:off x="6671860" y="2261704"/>
            <a:ext cx="1066500" cy="1280100"/>
          </a:xfrm>
          <a:prstGeom prst="bentConnector3">
            <a:avLst>
              <a:gd name="adj1" fmla="val -2143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/>
          <p:nvPr/>
        </p:nvSpPr>
        <p:spPr>
          <a:xfrm>
            <a:off x="0" y="4059450"/>
            <a:ext cx="8637900" cy="9801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25" y="518975"/>
            <a:ext cx="8637900" cy="34137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1" name="Google Shape;411;p9"/>
          <p:cNvSpPr txBox="1"/>
          <p:nvPr/>
        </p:nvSpPr>
        <p:spPr>
          <a:xfrm>
            <a:off x="-9512" y="-77400"/>
            <a:ext cx="9066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3.2.2 The Two-Phase-Algorithm-Implementation</a:t>
            </a:r>
            <a:endParaRPr sz="3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2" name="Google Shape;412;p9"/>
          <p:cNvGrpSpPr/>
          <p:nvPr/>
        </p:nvGrpSpPr>
        <p:grpSpPr>
          <a:xfrm>
            <a:off x="547675" y="1789175"/>
            <a:ext cx="3396494" cy="904200"/>
            <a:chOff x="131075" y="1687150"/>
            <a:chExt cx="3778500" cy="911400"/>
          </a:xfrm>
        </p:grpSpPr>
        <p:sp>
          <p:nvSpPr>
            <p:cNvPr id="413" name="Google Shape;413;p9"/>
            <p:cNvSpPr/>
            <p:nvPr/>
          </p:nvSpPr>
          <p:spPr>
            <a:xfrm>
              <a:off x="131075" y="1687150"/>
              <a:ext cx="3778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14" name="Google Shape;414;p9"/>
            <p:cNvSpPr txBox="1"/>
            <p:nvPr/>
          </p:nvSpPr>
          <p:spPr>
            <a:xfrm>
              <a:off x="131075" y="1694350"/>
              <a:ext cx="37785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For each input, </a:t>
              </a:r>
              <a:r>
                <a:rPr lang="en-US" sz="1700" b="0" i="0" u="none" strike="noStrike" cap="none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try every U,D,L2,R2,F2,B2</a:t>
              </a:r>
              <a:r>
                <a:rPr lang="en-US" sz="17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with move table </a:t>
              </a:r>
              <a:endParaRPr sz="17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415" name="Google Shape;415;p9"/>
          <p:cNvGrpSpPr/>
          <p:nvPr/>
        </p:nvGrpSpPr>
        <p:grpSpPr>
          <a:xfrm>
            <a:off x="4912986" y="1772411"/>
            <a:ext cx="2845137" cy="904200"/>
            <a:chOff x="4116725" y="1758575"/>
            <a:chExt cx="3563102" cy="904200"/>
          </a:xfrm>
        </p:grpSpPr>
        <p:sp>
          <p:nvSpPr>
            <p:cNvPr id="416" name="Google Shape;416;p9"/>
            <p:cNvSpPr/>
            <p:nvPr/>
          </p:nvSpPr>
          <p:spPr>
            <a:xfrm>
              <a:off x="4116725" y="1758575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17" name="Google Shape;417;p9"/>
            <p:cNvSpPr txBox="1"/>
            <p:nvPr/>
          </p:nvSpPr>
          <p:spPr>
            <a:xfrm>
              <a:off x="4116727" y="1875126"/>
              <a:ext cx="3563100" cy="7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Finding its distance with pruning table </a:t>
              </a:r>
              <a:endParaRPr sz="17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418" name="Google Shape;418;p9"/>
          <p:cNvGrpSpPr/>
          <p:nvPr/>
        </p:nvGrpSpPr>
        <p:grpSpPr>
          <a:xfrm>
            <a:off x="2359499" y="2812426"/>
            <a:ext cx="4330515" cy="588552"/>
            <a:chOff x="386482" y="2498208"/>
            <a:chExt cx="4395124" cy="904212"/>
          </a:xfrm>
        </p:grpSpPr>
        <p:sp>
          <p:nvSpPr>
            <p:cNvPr id="419" name="Google Shape;419;p9"/>
            <p:cNvSpPr/>
            <p:nvPr/>
          </p:nvSpPr>
          <p:spPr>
            <a:xfrm>
              <a:off x="386482" y="2498220"/>
              <a:ext cx="4393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20" name="Google Shape;420;p9"/>
            <p:cNvSpPr txBox="1"/>
            <p:nvPr/>
          </p:nvSpPr>
          <p:spPr>
            <a:xfrm>
              <a:off x="388106" y="2498208"/>
              <a:ext cx="43935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Distance &gt; threshold, try another basic move.If all moves are tried, then update threshold.</a:t>
              </a: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grpSp>
        <p:nvGrpSpPr>
          <p:cNvPr id="421" name="Google Shape;421;p9"/>
          <p:cNvGrpSpPr/>
          <p:nvPr/>
        </p:nvGrpSpPr>
        <p:grpSpPr>
          <a:xfrm>
            <a:off x="2832434" y="4125077"/>
            <a:ext cx="3192181" cy="799313"/>
            <a:chOff x="5038668" y="3537613"/>
            <a:chExt cx="3563100" cy="904200"/>
          </a:xfrm>
        </p:grpSpPr>
        <p:sp>
          <p:nvSpPr>
            <p:cNvPr id="422" name="Google Shape;422;p9"/>
            <p:cNvSpPr/>
            <p:nvPr/>
          </p:nvSpPr>
          <p:spPr>
            <a:xfrm>
              <a:off x="5038668" y="3537613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23" name="Google Shape;423;p9"/>
            <p:cNvSpPr txBox="1"/>
            <p:nvPr/>
          </p:nvSpPr>
          <p:spPr>
            <a:xfrm>
              <a:off x="5068310" y="3642875"/>
              <a:ext cx="32868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Restored state </a:t>
              </a:r>
              <a:endPara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cxnSp>
        <p:nvCxnSpPr>
          <p:cNvPr id="424" name="Google Shape;424;p9"/>
          <p:cNvCxnSpPr>
            <a:stCxn id="417" idx="3"/>
            <a:endCxn id="420" idx="3"/>
          </p:cNvCxnSpPr>
          <p:nvPr/>
        </p:nvCxnSpPr>
        <p:spPr>
          <a:xfrm flipH="1">
            <a:off x="6690123" y="2248512"/>
            <a:ext cx="1068000" cy="858300"/>
          </a:xfrm>
          <a:prstGeom prst="bentConnector3">
            <a:avLst>
              <a:gd name="adj1" fmla="val -222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p9"/>
          <p:cNvCxnSpPr>
            <a:stCxn id="414" idx="3"/>
            <a:endCxn id="417" idx="1"/>
          </p:cNvCxnSpPr>
          <p:nvPr/>
        </p:nvCxnSpPr>
        <p:spPr>
          <a:xfrm>
            <a:off x="3944169" y="2244847"/>
            <a:ext cx="9687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p9"/>
          <p:cNvSpPr txBox="1"/>
          <p:nvPr/>
        </p:nvSpPr>
        <p:spPr>
          <a:xfrm>
            <a:off x="-9512" y="3549013"/>
            <a:ext cx="20049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Iterative step 2 </a:t>
            </a:r>
            <a:endParaRPr sz="1800" b="1" i="0" u="none" strike="noStrike" cap="none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27" name="Google Shape;427;p9"/>
          <p:cNvSpPr txBox="1"/>
          <p:nvPr/>
        </p:nvSpPr>
        <p:spPr>
          <a:xfrm>
            <a:off x="196075" y="4165250"/>
            <a:ext cx="1464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Final step </a:t>
            </a:r>
            <a:endParaRPr sz="1800" b="1" i="0" u="none" strike="noStrike" cap="none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28" name="Google Shape;428;p9"/>
          <p:cNvCxnSpPr>
            <a:stCxn id="417" idx="3"/>
            <a:endCxn id="409" idx="3"/>
          </p:cNvCxnSpPr>
          <p:nvPr/>
        </p:nvCxnSpPr>
        <p:spPr>
          <a:xfrm>
            <a:off x="7758123" y="2248512"/>
            <a:ext cx="879900" cy="2301000"/>
          </a:xfrm>
          <a:prstGeom prst="bentConnector3">
            <a:avLst>
              <a:gd name="adj1" fmla="val 12704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29" name="Google Shape;429;p9"/>
          <p:cNvGrpSpPr/>
          <p:nvPr/>
        </p:nvGrpSpPr>
        <p:grpSpPr>
          <a:xfrm>
            <a:off x="2350275" y="3325876"/>
            <a:ext cx="4330647" cy="532243"/>
            <a:chOff x="329959" y="1880673"/>
            <a:chExt cx="4402854" cy="1114412"/>
          </a:xfrm>
        </p:grpSpPr>
        <p:sp>
          <p:nvSpPr>
            <p:cNvPr id="430" name="Google Shape;430;p9"/>
            <p:cNvSpPr/>
            <p:nvPr/>
          </p:nvSpPr>
          <p:spPr>
            <a:xfrm>
              <a:off x="339313" y="2090885"/>
              <a:ext cx="43935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31" name="Google Shape;431;p9"/>
            <p:cNvSpPr txBox="1"/>
            <p:nvPr/>
          </p:nvSpPr>
          <p:spPr>
            <a:xfrm>
              <a:off x="329959" y="1880673"/>
              <a:ext cx="4393500" cy="9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Distance &lt;= threshold, recording this move</a:t>
              </a: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and searching next level</a:t>
              </a: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cxnSp>
        <p:nvCxnSpPr>
          <p:cNvPr id="432" name="Google Shape;432;p9"/>
          <p:cNvCxnSpPr>
            <a:endCxn id="417" idx="1"/>
          </p:cNvCxnSpPr>
          <p:nvPr/>
        </p:nvCxnSpPr>
        <p:spPr>
          <a:xfrm rot="-5400000">
            <a:off x="4411088" y="2335212"/>
            <a:ext cx="588600" cy="4152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9"/>
          <p:cNvCxnSpPr>
            <a:endCxn id="414" idx="1"/>
          </p:cNvCxnSpPr>
          <p:nvPr/>
        </p:nvCxnSpPr>
        <p:spPr>
          <a:xfrm rot="10800000">
            <a:off x="547675" y="2244847"/>
            <a:ext cx="1816500" cy="1307100"/>
          </a:xfrm>
          <a:prstGeom prst="bentConnector3">
            <a:avLst>
              <a:gd name="adj1" fmla="val 1131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9"/>
          <p:cNvCxnSpPr>
            <a:stCxn id="417" idx="3"/>
            <a:endCxn id="431" idx="3"/>
          </p:cNvCxnSpPr>
          <p:nvPr/>
        </p:nvCxnSpPr>
        <p:spPr>
          <a:xfrm flipH="1">
            <a:off x="6671823" y="2248512"/>
            <a:ext cx="1086300" cy="1293300"/>
          </a:xfrm>
          <a:prstGeom prst="bentConnector3">
            <a:avLst>
              <a:gd name="adj1" fmla="val -2192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35" name="Google Shape;435;p9"/>
          <p:cNvGrpSpPr/>
          <p:nvPr/>
        </p:nvGrpSpPr>
        <p:grpSpPr>
          <a:xfrm>
            <a:off x="2722884" y="590903"/>
            <a:ext cx="3192181" cy="532212"/>
            <a:chOff x="5038668" y="3537613"/>
            <a:chExt cx="3563100" cy="904200"/>
          </a:xfrm>
        </p:grpSpPr>
        <p:sp>
          <p:nvSpPr>
            <p:cNvPr id="436" name="Google Shape;436;p9"/>
            <p:cNvSpPr/>
            <p:nvPr/>
          </p:nvSpPr>
          <p:spPr>
            <a:xfrm>
              <a:off x="5038668" y="3537613"/>
              <a:ext cx="3563100" cy="9042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37" name="Google Shape;437;p9"/>
            <p:cNvSpPr txBox="1"/>
            <p:nvPr/>
          </p:nvSpPr>
          <p:spPr>
            <a:xfrm>
              <a:off x="5068310" y="3642875"/>
              <a:ext cx="32868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     G1 state </a:t>
              </a:r>
              <a:endParaRPr sz="1800" b="0" i="0" u="none" strike="noStrike" cap="none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cxnSp>
        <p:nvCxnSpPr>
          <p:cNvPr id="438" name="Google Shape;438;p9"/>
          <p:cNvCxnSpPr>
            <a:endCxn id="414" idx="1"/>
          </p:cNvCxnSpPr>
          <p:nvPr/>
        </p:nvCxnSpPr>
        <p:spPr>
          <a:xfrm flipH="1">
            <a:off x="547675" y="876547"/>
            <a:ext cx="2197200" cy="1368300"/>
          </a:xfrm>
          <a:prstGeom prst="bentConnector3">
            <a:avLst>
              <a:gd name="adj1" fmla="val 11083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953</Words>
  <Application>Microsoft Office PowerPoint</Application>
  <PresentationFormat>如螢幕大小 (16:9)</PresentationFormat>
  <Paragraphs>159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SimSun</vt:lpstr>
      <vt:lpstr>DFKai-SB</vt:lpstr>
      <vt:lpstr>Arial</vt:lpstr>
      <vt:lpstr>Times New Roman</vt:lpstr>
      <vt:lpstr>Simple Light</vt:lpstr>
      <vt:lpstr>2_Simple Light</vt:lpstr>
      <vt:lpstr>1_Simple Light</vt:lpstr>
      <vt:lpstr>  A Rubik's Cube Solution Using Deep Learning and Robotic Arm Coordination</vt:lpstr>
      <vt:lpstr>0. Outline</vt:lpstr>
      <vt:lpstr>1.1 Introduction: Motivation and Objective</vt:lpstr>
      <vt:lpstr>2.1 Hardware : System Setup </vt:lpstr>
      <vt:lpstr>3.1.1 System Framework </vt:lpstr>
      <vt:lpstr>3.1.2 System Workflow</vt:lpstr>
      <vt:lpstr>3.2.1 Rubik’s cube </vt:lpstr>
      <vt:lpstr>PowerPoint 簡報</vt:lpstr>
      <vt:lpstr>PowerPoint 簡報</vt:lpstr>
      <vt:lpstr>PowerPoint 簡報</vt:lpstr>
      <vt:lpstr>PowerPoint 簡報</vt:lpstr>
      <vt:lpstr>3.3.3 PointnetGPD-Implementation</vt:lpstr>
      <vt:lpstr>PowerPoint 簡報</vt:lpstr>
      <vt:lpstr>4.1 Experimental Results </vt:lpstr>
      <vt:lpstr>5  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看！電腦教你解出魔術方塊！ From Baffled to Brilliant: Mastering the Rubik's Cube with Computer Guidance</dc:title>
  <dc:creator>Lin</dc:creator>
  <cp:lastModifiedBy>e14093051</cp:lastModifiedBy>
  <cp:revision>6</cp:revision>
  <dcterms:modified xsi:type="dcterms:W3CDTF">2024-09-21T04:02:33Z</dcterms:modified>
</cp:coreProperties>
</file>